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600" r:id="rId3"/>
    <p:sldId id="446" r:id="rId5"/>
    <p:sldId id="357" r:id="rId6"/>
    <p:sldId id="315" r:id="rId7"/>
    <p:sldId id="587" r:id="rId8"/>
    <p:sldId id="588" r:id="rId9"/>
    <p:sldId id="589" r:id="rId10"/>
    <p:sldId id="622" r:id="rId11"/>
    <p:sldId id="625" r:id="rId12"/>
    <p:sldId id="674" r:id="rId13"/>
    <p:sldId id="624" r:id="rId14"/>
    <p:sldId id="675" r:id="rId15"/>
    <p:sldId id="628" r:id="rId16"/>
    <p:sldId id="676" r:id="rId17"/>
    <p:sldId id="633" r:id="rId18"/>
    <p:sldId id="634" r:id="rId19"/>
    <p:sldId id="635" r:id="rId20"/>
    <p:sldId id="636" r:id="rId21"/>
    <p:sldId id="638" r:id="rId22"/>
    <p:sldId id="645" r:id="rId23"/>
    <p:sldId id="644" r:id="rId24"/>
    <p:sldId id="597" r:id="rId25"/>
    <p:sldId id="649" r:id="rId26"/>
    <p:sldId id="650" r:id="rId27"/>
    <p:sldId id="651" r:id="rId28"/>
    <p:sldId id="652" r:id="rId29"/>
    <p:sldId id="653" r:id="rId30"/>
    <p:sldId id="654" r:id="rId31"/>
    <p:sldId id="655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2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2C10A7-A5C2-4F87-8331-B61A121A0C70}">
          <p14:sldIdLst>
            <p14:sldId id="446"/>
            <p14:sldId id="645"/>
            <p14:sldId id="650"/>
            <p14:sldId id="653"/>
            <p14:sldId id="654"/>
            <p14:sldId id="655"/>
            <p14:sldId id="660"/>
            <p14:sldId id="661"/>
            <p14:sldId id="662"/>
            <p14:sldId id="664"/>
            <p14:sldId id="665"/>
            <p14:sldId id="666"/>
            <p14:sldId id="667"/>
            <p14:sldId id="668"/>
            <p14:sldId id="669"/>
            <p14:sldId id="672"/>
            <p14:sldId id="315"/>
            <p14:sldId id="589"/>
            <p14:sldId id="624"/>
            <p14:sldId id="675"/>
            <p14:sldId id="628"/>
            <p14:sldId id="676"/>
            <p14:sldId id="633"/>
            <p14:sldId id="635"/>
            <p14:sldId id="636"/>
            <p14:sldId id="638"/>
            <p14:sldId id="587"/>
            <p14:sldId id="625"/>
            <p14:sldId id="663"/>
            <p14:sldId id="652"/>
            <p14:sldId id="674"/>
            <p14:sldId id="600"/>
            <p14:sldId id="357"/>
            <p14:sldId id="588"/>
            <p14:sldId id="622"/>
            <p14:sldId id="634"/>
            <p14:sldId id="644"/>
            <p14:sldId id="651"/>
            <p14:sldId id="649"/>
            <p14:sldId id="5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89EF96-8CEA-46FF-86C4-4CE0E76098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9" autoAdjust="0"/>
    <p:restoredTop sz="93850" autoAdjust="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>
        <p:guide pos="3853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7"/>
    </p:cViewPr>
  </p:sorterViewPr>
  <p:notesViewPr>
    <p:cSldViewPr snapToGrid="0">
      <p:cViewPr varScale="1">
        <p:scale>
          <a:sx n="99" d="100"/>
          <a:sy n="99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11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76C01-2996-41EA-87C6-D94E8BA12DB2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A50F75F-AD11-4973-BAED-59A0098129E9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mask rcnn主要的贡献在于如下： </a:t>
            </a:r>
            <a:endParaRPr lang="zh-CN" altLang="en-US" dirty="0"/>
          </a:p>
          <a:p>
            <a:r>
              <a:rPr lang="zh-CN" altLang="en-US" dirty="0"/>
              <a:t>1. 强化的基础网络 </a:t>
            </a:r>
            <a:endParaRPr lang="zh-CN" altLang="en-US" dirty="0"/>
          </a:p>
          <a:p>
            <a:r>
              <a:rPr lang="zh-CN" altLang="en-US" dirty="0"/>
              <a:t>通过 ResNeXt-101+FPN 用作特征提取网络，达到 state-of-the-art 的效果。 </a:t>
            </a:r>
            <a:endParaRPr lang="zh-CN" altLang="en-US" dirty="0"/>
          </a:p>
          <a:p>
            <a:r>
              <a:rPr lang="zh-CN" altLang="en-US" dirty="0"/>
              <a:t>2. ROIAlign解决Misalignment 的问题 </a:t>
            </a:r>
            <a:endParaRPr lang="zh-CN" altLang="en-US" dirty="0"/>
          </a:p>
          <a:p>
            <a:r>
              <a:rPr lang="zh-CN" altLang="en-US" dirty="0"/>
              <a:t>3. Loss Function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Mask R-CNN 是一个两阶段的框架，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首先是找出RPN，然后对RPN找到的每个RoI进行分类、定位、并找到binary mask。</a:t>
            </a:r>
            <a:endParaRPr lang="zh-CN" altLang="en-US" dirty="0"/>
          </a:p>
          <a:p>
            <a:r>
              <a:rPr lang="zh-CN" altLang="en-US" dirty="0"/>
              <a:t>1）输入图像； 2）将整张图片输入CNN，进行特征提取； </a:t>
            </a:r>
            <a:endParaRPr lang="zh-CN" altLang="en-US" dirty="0"/>
          </a:p>
          <a:p>
            <a:r>
              <a:rPr lang="zh-CN" altLang="en-US" dirty="0"/>
              <a:t>3）用</a:t>
            </a:r>
            <a:r>
              <a:rPr lang="en-US" altLang="zh-CN" dirty="0"/>
              <a:t>R</a:t>
            </a:r>
            <a:r>
              <a:rPr lang="zh-CN" altLang="en-US" dirty="0"/>
              <a:t>PN生成建议窗口(proposals)，每张图片生成N个建议窗口；</a:t>
            </a:r>
            <a:endParaRPr lang="zh-CN" altLang="en-US" dirty="0"/>
          </a:p>
          <a:p>
            <a:r>
              <a:rPr lang="zh-CN" altLang="en-US" dirty="0"/>
              <a:t>4）把建议窗口映射到CNN的最后一层卷积feature map上； </a:t>
            </a:r>
            <a:endParaRPr lang="zh-CN" altLang="en-US" dirty="0"/>
          </a:p>
          <a:p>
            <a:r>
              <a:rPr lang="zh-CN" altLang="en-US" dirty="0"/>
              <a:t>5）通过RoI Align层使每个RoI生成固定尺寸的feature map； </a:t>
            </a:r>
            <a:endParaRPr lang="zh-CN" altLang="en-US" dirty="0"/>
          </a:p>
          <a:p>
            <a:r>
              <a:rPr lang="zh-CN" altLang="en-US" dirty="0"/>
              <a:t>6）最后利用全连接分类，边框，mask进行回归。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这里mask的输出使用了sigmoid函数。最后可以通过与阈值0.5作比较输出二值mask。这样避免了类间的竞争，将分类的任务交给专业的classification分支。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文中提出了两种架构</a:t>
            </a:r>
            <a:endParaRPr lang="zh-CN" altLang="en-US"/>
          </a:p>
          <a:p>
            <a:r>
              <a:rPr lang="zh-CN" altLang="en-US"/>
              <a:t>对于左边的架构，我们的backbone使用的是预训练好的ResNet，使用了ResNet倒数第4层的网络。</a:t>
            </a:r>
            <a:endParaRPr lang="zh-CN" altLang="en-US"/>
          </a:p>
          <a:p>
            <a:r>
              <a:rPr lang="zh-CN" altLang="en-US"/>
              <a:t>输入的ROI首先获得7x7x1024的ROI feature，然后将其升维到2048个通道（这里修改了原始的ResNet网络架构），</a:t>
            </a:r>
            <a:endParaRPr lang="zh-CN" altLang="en-US"/>
          </a:p>
          <a:p>
            <a:r>
              <a:rPr lang="zh-CN" altLang="en-US"/>
              <a:t>然后有两个分支，上面的分支负责分类和回归，下面的分支负责生成对应的mask。</a:t>
            </a:r>
            <a:endParaRPr lang="zh-CN" altLang="en-US"/>
          </a:p>
          <a:p>
            <a:r>
              <a:rPr lang="zh-CN" altLang="en-US"/>
              <a:t>由于前面进行了多次卷积和池化，减小了对应的分辨率，</a:t>
            </a:r>
            <a:endParaRPr lang="zh-CN" altLang="en-US"/>
          </a:p>
          <a:p>
            <a:r>
              <a:rPr lang="zh-CN" altLang="en-US"/>
              <a:t>mask分支开始利用反卷积进行分辨率的提升，同时减少通道的个数，变为14x14x256，最后输出了14x14x80的mask模板。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而右边使用到的backbone是FPN网络，这是一个新的网络，通过输入单一尺度的图片，最后可以对应的特征金字塔，</a:t>
            </a:r>
            <a:endParaRPr lang="zh-CN" altLang="en-US"/>
          </a:p>
          <a:p>
            <a:r>
              <a:rPr lang="zh-CN" altLang="en-US"/>
              <a:t>得到证实的是，该网络可以在一定程度上面提高检测的精度，当前很多的方法都用到了它。</a:t>
            </a:r>
            <a:endParaRPr lang="zh-CN" altLang="en-US"/>
          </a:p>
          <a:p>
            <a:r>
              <a:rPr lang="zh-CN" altLang="en-US"/>
              <a:t>由于FPN网络已经包含了res5，可以更加高效的使用特征，因此这里使用了较少的filters。</a:t>
            </a:r>
            <a:endParaRPr lang="zh-CN" altLang="en-US"/>
          </a:p>
          <a:p>
            <a:r>
              <a:rPr lang="zh-CN" altLang="en-US"/>
              <a:t>该架构也分为两个分支，作用于前者相同，但是分类分支和mask分支和前者相比有很大的区别。</a:t>
            </a:r>
            <a:endParaRPr lang="zh-CN" altLang="en-US"/>
          </a:p>
          <a:p>
            <a:r>
              <a:rPr lang="zh-CN" altLang="en-US"/>
              <a:t>可能是因为FPN网络可以在不同尺度的特征上面获得许多有用信息，因此分类时使用了更少的滤波器。</a:t>
            </a:r>
            <a:endParaRPr lang="zh-CN" altLang="en-US"/>
          </a:p>
          <a:p>
            <a:r>
              <a:rPr lang="zh-CN" altLang="en-US"/>
              <a:t>而mask分支中进行了多次卷积操作，首先将ROI变化为14x14x256的feature，然后进行了5次相同的操作，然后进行反卷积操作，最后输出28x28x80的mask。</a:t>
            </a:r>
            <a:endParaRPr lang="zh-CN" altLang="en-US"/>
          </a:p>
          <a:p>
            <a:r>
              <a:rPr lang="zh-CN" altLang="en-US"/>
              <a:t>即输出了更大的mask，与前者相比可以获得更细致的mask。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Multi-task Network Cascade:</a:t>
            </a:r>
            <a:endParaRPr lang="zh-CN" altLang="en-US"/>
          </a:p>
          <a:p>
            <a:r>
              <a:rPr lang="zh-CN" altLang="en-US"/>
              <a:t>• bounding box regression</a:t>
            </a:r>
            <a:endParaRPr lang="zh-CN" altLang="en-US"/>
          </a:p>
          <a:p>
            <a:r>
              <a:rPr lang="zh-CN" altLang="en-US"/>
              <a:t>• mask estimation</a:t>
            </a:r>
            <a:endParaRPr lang="zh-CN" altLang="en-US"/>
          </a:p>
          <a:p>
            <a:r>
              <a:rPr lang="zh-CN" altLang="en-US"/>
              <a:t>• classification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• Fully Convolutional Instance Segmentation</a:t>
            </a:r>
            <a:endParaRPr lang="zh-CN" altLang="en-US"/>
          </a:p>
          <a:p>
            <a:r>
              <a:rPr lang="zh-CN" altLang="en-US"/>
              <a:t>• Challenge: translation invariance → no instance awareness</a:t>
            </a:r>
            <a:endParaRPr lang="zh-CN" altLang="en-US"/>
          </a:p>
          <a:p>
            <a:r>
              <a:rPr lang="zh-CN" altLang="en-US"/>
              <a:t>• Proposed solution: positional aware sliding masks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对于重叠物体的分割效果不好</a:t>
            </a:r>
            <a:endParaRPr lang="zh-CN" altLang="en-US"/>
          </a:p>
          <a:p>
            <a:r>
              <a:rPr lang="zh-CN" altLang="en-US"/>
              <a:t>FCIS的分割结果中都会出现一条竖着的线(systematic artifacts)，这线主要出现在物体重的部分，</a:t>
            </a:r>
            <a:endParaRPr lang="zh-CN" altLang="en-US"/>
          </a:p>
          <a:p>
            <a:r>
              <a:rPr lang="zh-CN" altLang="en-US"/>
              <a:t>作者认为这是FCIS架构的问题，无法解决的。但是在Mask RCNN中没有出现。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+mn-ea"/>
                <a:cs typeface="+mn-ea"/>
                <a:sym typeface="+mn-ea"/>
              </a:rPr>
              <a:t>两者最大的区别就是图中的对象</a:t>
            </a:r>
            <a:r>
              <a:rPr lang="en-US" altLang="zh-CN">
                <a:latin typeface="+mn-ea"/>
                <a:cs typeface="+mn-ea"/>
                <a:sym typeface="+mn-ea"/>
              </a:rPr>
              <a:t>sheep</a:t>
            </a:r>
            <a:r>
              <a:rPr lang="zh-CN" altLang="en-US">
                <a:latin typeface="+mn-ea"/>
                <a:cs typeface="+mn-ea"/>
                <a:sym typeface="+mn-ea"/>
              </a:rPr>
              <a:t>，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r>
              <a:rPr lang="zh-CN" altLang="en-US">
                <a:latin typeface="+mn-ea"/>
                <a:cs typeface="+mn-ea"/>
                <a:sym typeface="+mn-ea"/>
              </a:rPr>
              <a:t>在语义分割中给了它们相同的颜色，而在实例分割中却给了不同的颜色。</a:t>
            </a:r>
            <a:endParaRPr lang="zh-CN" altLang="en-US" dirty="0"/>
          </a:p>
          <a:p>
            <a:r>
              <a:rPr lang="zh-CN" altLang="en-US" dirty="0"/>
              <a:t>Mask R-CNN是一个非常灵活的框架，可以增加不同的分支完成不同的任务，</a:t>
            </a:r>
            <a:endParaRPr lang="zh-CN" altLang="en-US" dirty="0"/>
          </a:p>
          <a:p>
            <a:r>
              <a:rPr lang="zh-CN" altLang="en-US" dirty="0"/>
              <a:t>可以完成目标分类、目标检测、语义分割、实例分割、人体姿势识别等多种任务。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Faster-rcnn可以既快又准的完成目标检测的功能；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FCN可以精准的完成语义分割的功能，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这两个算法都是对应领域中的经典之作。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1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形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6388441" y="841695"/>
            <a:ext cx="5479709" cy="608297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962366" y="2870201"/>
            <a:ext cx="5426075" cy="558799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962366" y="1412694"/>
            <a:ext cx="5426075" cy="1382053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  <p:custDataLst>
              <p:tags r:id="rId6"/>
            </p:custDataLst>
          </p:nvPr>
        </p:nvSpPr>
        <p:spPr>
          <a:xfrm>
            <a:off x="962025" y="3667125"/>
            <a:ext cx="4624388" cy="3524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 hasCustomPrompt="1"/>
            <p:custDataLst>
              <p:tags r:id="rId7"/>
            </p:custDataLst>
          </p:nvPr>
        </p:nvSpPr>
        <p:spPr>
          <a:xfrm>
            <a:off x="962025" y="4080504"/>
            <a:ext cx="4630738" cy="3524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810001" y="2618626"/>
            <a:ext cx="4936521" cy="1620749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8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33" name="图形 3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6051"/>
          <a:stretch>
            <a:fillRect/>
          </a:stretch>
        </p:blipFill>
        <p:spPr>
          <a:xfrm>
            <a:off x="553698" y="2426329"/>
            <a:ext cx="5479709" cy="449834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89447" y="5863917"/>
            <a:ext cx="4116000" cy="9629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76000" y="334800"/>
            <a:ext cx="10440000" cy="90232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876000" y="1672115"/>
            <a:ext cx="10440000" cy="450018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平行四边形 7"/>
          <p:cNvSpPr/>
          <p:nvPr>
            <p:custDataLst>
              <p:tags r:id="rId9"/>
            </p:custDataLst>
          </p:nvPr>
        </p:nvSpPr>
        <p:spPr>
          <a:xfrm flipH="1">
            <a:off x="690562" y="1399853"/>
            <a:ext cx="10810876" cy="109538"/>
          </a:xfrm>
          <a:prstGeom prst="parallelogram">
            <a:avLst>
              <a:gd name="adj" fmla="val 42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828473" y="2400290"/>
            <a:ext cx="4535055" cy="831797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822700" y="3292227"/>
            <a:ext cx="4546600" cy="831798"/>
          </a:xfrm>
        </p:spPr>
        <p:txBody>
          <a:bodyPr anchor="t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84613" y="1248032"/>
            <a:ext cx="4422775" cy="1034686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15160" y="1859915"/>
            <a:ext cx="75139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600"/>
              <a:t>B721</a:t>
            </a:r>
            <a:endParaRPr lang="en-US" altLang="zh-CN" sz="6600"/>
          </a:p>
          <a:p>
            <a:pPr algn="ctr"/>
            <a:r>
              <a:rPr lang="zh-CN" altLang="en-US" sz="6600"/>
              <a:t>论文汇报</a:t>
            </a:r>
            <a:endParaRPr lang="zh-CN" altLang="en-US" sz="6600"/>
          </a:p>
          <a:p>
            <a:pPr algn="ctr"/>
            <a:r>
              <a:rPr lang="en-US" altLang="zh-CN" sz="6600"/>
              <a:t>2019.04.28</a:t>
            </a:r>
            <a:endParaRPr lang="en-US" altLang="zh-CN" sz="66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3595" y="6838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Background: Fast</a:t>
            </a:r>
            <a:r>
              <a:rPr 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er</a:t>
            </a:r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R-CNN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1598930"/>
            <a:ext cx="7183755" cy="5167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571625"/>
            <a:ext cx="8331835" cy="4948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940" y="72326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Mask R-CNN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Mask R-CNN框架解析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551940"/>
            <a:ext cx="11304270" cy="4362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 feature extraction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010" y="1723390"/>
            <a:ext cx="7449185" cy="3796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721360" y="448945"/>
            <a:ext cx="10544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ROIPooling和ROIAlign的分析与比较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前者使用了两次量化（四舍五入）操作，而后者并没有采用量化操作，使用了线性插值算法。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" y="1604010"/>
            <a:ext cx="8671560" cy="487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81900" y="2952750"/>
            <a:ext cx="455612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ym typeface="+mn-ea"/>
              </a:rPr>
              <a:t>1）</a:t>
            </a:r>
            <a:r>
              <a:rPr lang="en-US" altLang="zh-CN" sz="2800" b="1" dirty="0">
                <a:sym typeface="+mn-ea"/>
              </a:rPr>
              <a:t>ROI </a:t>
            </a:r>
            <a:r>
              <a:rPr lang="zh-CN" altLang="en-US" sz="2800" b="1" dirty="0">
                <a:sym typeface="+mn-ea"/>
              </a:rPr>
              <a:t>映射到feature map </a:t>
            </a:r>
            <a:endParaRPr lang="zh-CN" altLang="en-US" sz="2800" b="1" dirty="0">
              <a:sym typeface="+mn-ea"/>
            </a:endParaRPr>
          </a:p>
          <a:p>
            <a:r>
              <a:rPr lang="zh-CN" altLang="en-US" sz="2800" b="1" dirty="0">
                <a:sym typeface="+mn-ea"/>
              </a:rPr>
              <a:t>2） ROI </a:t>
            </a:r>
            <a:r>
              <a:rPr lang="en-US" altLang="zh-CN" sz="2800" b="1" dirty="0">
                <a:sym typeface="+mn-ea"/>
              </a:rPr>
              <a:t>Pooling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68375" y="632460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RoIPool (Faster R-CNN)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1614805"/>
            <a:ext cx="4987290" cy="499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20" y="1527175"/>
            <a:ext cx="5257165" cy="5173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 feature extraction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305" y="1613535"/>
            <a:ext cx="4789805" cy="4880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712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RoIAlign (Mask R-CNN)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1619885"/>
            <a:ext cx="4968875" cy="487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497330"/>
            <a:ext cx="5132705" cy="5121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12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RoIAlign (Mask R-CNN)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1482725"/>
            <a:ext cx="5092065" cy="5309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1482725"/>
            <a:ext cx="6178550" cy="5086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12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RoIAlign (Mask R-CNN)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1609725"/>
            <a:ext cx="4398645" cy="5047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43560" y="1947545"/>
            <a:ext cx="5426075" cy="2675255"/>
          </a:xfrm>
        </p:spPr>
        <p:txBody>
          <a:bodyPr>
            <a:normAutofit/>
          </a:bodyPr>
          <a:lstStyle/>
          <a:p>
            <a:pPr algn="ctr"/>
            <a:r>
              <a:rPr lang="zh-CN" altLang="zh-CN" sz="7200" dirty="0">
                <a:latin typeface="+mn-ea"/>
                <a:ea typeface="+mn-ea"/>
              </a:rPr>
              <a:t>Mask R-CNN</a:t>
            </a:r>
            <a:br>
              <a:rPr lang="zh-CN" altLang="zh-CN" sz="7200" dirty="0">
                <a:latin typeface="+mn-ea"/>
                <a:ea typeface="+mn-ea"/>
              </a:rPr>
            </a:br>
            <a:r>
              <a:rPr lang="zh-CN" altLang="zh-CN" sz="7200" dirty="0">
                <a:latin typeface="+mn-ea"/>
                <a:ea typeface="+mn-ea"/>
              </a:rPr>
              <a:t>第二次</a:t>
            </a:r>
            <a:endParaRPr lang="zh-CN" altLang="zh-CN" sz="7200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5995" y="6037580"/>
            <a:ext cx="456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汇报人：宋佳霏</a:t>
            </a:r>
            <a:endParaRPr lang="zh-CN" altLang="en-US"/>
          </a:p>
          <a:p>
            <a:r>
              <a:rPr lang="zh-CN" altLang="en-US"/>
              <a:t>汇报时间：</a:t>
            </a:r>
            <a:r>
              <a:rPr lang="en-US" altLang="zh-CN"/>
              <a:t>2019.04.28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52780" y="659130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LOSS计算与分析</a:t>
            </a:r>
            <a:endParaRPr lang="zh-CN" altLang="en-US" sz="32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720" y="1819275"/>
            <a:ext cx="7947660" cy="2644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910" y="4748530"/>
            <a:ext cx="117659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/>
              <a:t>	</a:t>
            </a:r>
            <a:r>
              <a:rPr lang="zh-CN" altLang="en-US" sz="2400"/>
              <a:t>mask分支和其他的分类分支一样，使用全卷积网络输出，输出了k类的mask。</a:t>
            </a:r>
            <a:endParaRPr lang="zh-CN" altLang="en-US" sz="2400"/>
          </a:p>
          <a:p>
            <a:pPr algn="ctr"/>
            <a:r>
              <a:rPr lang="en-US" altLang="zh-CN" sz="2400"/>
              <a:t>	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00710" y="685800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Segmentation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902460"/>
            <a:ext cx="8027035" cy="4371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805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Mask R-CNN网络结构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 descr="201803061434058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593215"/>
            <a:ext cx="10284460" cy="325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2670" y="4959985"/>
            <a:ext cx="102749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Extended Faster R-CNN head,on ResNet-C4 feature map</a:t>
            </a:r>
            <a:endParaRPr lang="zh-CN" altLang="en-US" sz="2400" b="1"/>
          </a:p>
          <a:p>
            <a:pPr algn="ctr"/>
            <a:endParaRPr lang="zh-CN" altLang="en-US" sz="2400" b="1"/>
          </a:p>
          <a:p>
            <a:pPr algn="ctr"/>
            <a:r>
              <a:rPr lang="zh-CN" altLang="en-US" sz="2400" b="1"/>
              <a:t>Extended Faster R-CNN head,on FPN feature map</a:t>
            </a:r>
            <a:endParaRPr lang="zh-CN" altLang="en-US" sz="24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805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Mask R-CNN细节分析</a:t>
            </a:r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55" y="1684020"/>
            <a:ext cx="7915275" cy="4435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21385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Experiments（Dataset &amp; metrics）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678940"/>
            <a:ext cx="7259320" cy="4725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805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Related methods: MNC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05" y="1652905"/>
            <a:ext cx="11494135" cy="4939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805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Related methods: FCIS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1820545"/>
            <a:ext cx="11936730" cy="4813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805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Segmentation results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2129155"/>
            <a:ext cx="10880725" cy="354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Cityscape results</a:t>
            </a:r>
            <a:endParaRPr lang="zh-CN" altLang="en-US" sz="3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895" y="1633220"/>
            <a:ext cx="114814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/>
              <a:t>	</a:t>
            </a:r>
            <a:r>
              <a:rPr lang="zh-CN" altLang="en-US" sz="2800"/>
              <a:t>Cityscape dataset: smaller (5k fine + 20k coarse), urban scenery for segmentation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2794635"/>
            <a:ext cx="9958705" cy="2962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 results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0" y="1598295"/>
            <a:ext cx="6526530" cy="5013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6000" y="402110"/>
            <a:ext cx="10440000" cy="902329"/>
          </a:xfrm>
        </p:spPr>
        <p:txBody>
          <a:bodyPr vert="horz" lIns="91440" tIns="45720" rIns="91440" bIns="46800" rtlCol="0" anchor="b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dirty="0">
                <a:effectLst/>
                <a:latin typeface="+mn-ea"/>
                <a:ea typeface="+mn-ea"/>
                <a:sym typeface="+mn-ea"/>
              </a:rPr>
              <a:t>Mask R-CNN用来做什么？</a:t>
            </a:r>
            <a:endParaRPr lang="zh-CN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065" y="1692275"/>
            <a:ext cx="9415145" cy="2306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140" y="4234815"/>
            <a:ext cx="11517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/>
              <a:t>	</a:t>
            </a:r>
            <a:r>
              <a:rPr lang="zh-CN" altLang="en-US" sz="2800"/>
              <a:t>Mask R-CNN是一个实例分割算法</a:t>
            </a:r>
            <a:endParaRPr lang="zh-CN" altLang="en-US" sz="2800"/>
          </a:p>
          <a:p>
            <a:pPr algn="ctr"/>
            <a:r>
              <a:rPr lang="zh-CN" altLang="en-US" sz="2800" b="1"/>
              <a:t>目标检测、</a:t>
            </a:r>
            <a:endParaRPr lang="zh-CN" altLang="en-US" sz="2800" b="1"/>
          </a:p>
          <a:p>
            <a:pPr algn="ctr"/>
            <a:r>
              <a:rPr lang="zh-CN" altLang="en-US" sz="2800" b="1"/>
              <a:t>语义分割、</a:t>
            </a:r>
            <a:endParaRPr lang="zh-CN" altLang="en-US" sz="2800" b="1"/>
          </a:p>
          <a:p>
            <a:pPr algn="ctr"/>
            <a:r>
              <a:rPr lang="zh-CN" altLang="en-US" sz="2800" b="1"/>
              <a:t>目标实例分割、</a:t>
            </a:r>
            <a:endParaRPr lang="zh-CN" altLang="en-US" sz="2800" b="1"/>
          </a:p>
          <a:p>
            <a:pPr algn="ctr"/>
            <a:r>
              <a:rPr lang="zh-CN" altLang="en-US" sz="2800" b="1"/>
              <a:t>目标关键点检测。</a:t>
            </a:r>
            <a:endParaRPr lang="zh-CN" altLang="en-US" sz="2800" b="1"/>
          </a:p>
          <a:p>
            <a:pPr algn="ctr"/>
            <a:r>
              <a:rPr lang="en-US" altLang="zh-CN" sz="2800"/>
              <a:t>	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 results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140" y="1591310"/>
            <a:ext cx="7023735" cy="5046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 results</a:t>
            </a:r>
            <a:endParaRPr lang="zh-CN" altLang="en-US" sz="3200" dirty="0">
              <a:sym typeface="+mn-ea"/>
            </a:endParaRPr>
          </a:p>
          <a:p>
            <a:pPr algn="ctr"/>
            <a:endParaRPr lang="zh-CN" altLang="en-US" sz="3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0" y="1555750"/>
            <a:ext cx="6478905" cy="5165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FCIS vs Mask R-CNN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505585"/>
            <a:ext cx="6669405" cy="5191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Detection results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689735"/>
            <a:ext cx="8108315" cy="4871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Ablation experiments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960880"/>
            <a:ext cx="8342630" cy="44170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Ablation experiments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899285"/>
            <a:ext cx="9597390" cy="4077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Ablation experiments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1736725"/>
            <a:ext cx="9495790" cy="3926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Human pose estimation</a:t>
            </a:r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659255"/>
            <a:ext cx="7906385" cy="4900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920875"/>
            <a:ext cx="7275830" cy="4645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Examples</a:t>
            </a:r>
            <a:endParaRPr lang="zh-CN" altLang="en-US" sz="32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2013585"/>
            <a:ext cx="6590030" cy="4712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9450" y="518160"/>
            <a:ext cx="10544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atin typeface="+mn-ea"/>
                <a:cs typeface="宋体" panose="02010600030101010101" pitchFamily="2" charset="-122"/>
              </a:rPr>
              <a:t>场景理解</a:t>
            </a:r>
            <a:endParaRPr lang="zh-CN" altLang="en-US" sz="4000"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1926590"/>
            <a:ext cx="5209540" cy="3793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95" y="1640840"/>
            <a:ext cx="5307965" cy="3907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07415" y="65722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sym typeface="+mn-ea"/>
              </a:rPr>
              <a:t>Examples</a:t>
            </a:r>
            <a:endParaRPr lang="zh-CN" altLang="en-US" sz="3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90" y="2028825"/>
            <a:ext cx="121900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• Mask R-CNN does detection, classification and instance</a:t>
            </a:r>
            <a:endParaRPr lang="zh-CN" altLang="en-US" sz="3600"/>
          </a:p>
          <a:p>
            <a:r>
              <a:rPr lang="zh-CN" altLang="en-US" sz="3600"/>
              <a:t>segmentation.</a:t>
            </a:r>
            <a:endParaRPr lang="zh-CN" altLang="en-US" sz="3600"/>
          </a:p>
          <a:p>
            <a:r>
              <a:rPr lang="zh-CN" altLang="en-US" sz="3600"/>
              <a:t>• Based on Faster R-CNN + mask branch, RoIAlign</a:t>
            </a:r>
            <a:endParaRPr lang="zh-CN" altLang="en-US" sz="3600"/>
          </a:p>
          <a:p>
            <a:r>
              <a:rPr lang="zh-CN" altLang="en-US" sz="3600"/>
              <a:t>• State of the art detection and instance segmentation on</a:t>
            </a:r>
            <a:endParaRPr lang="zh-CN" altLang="en-US" sz="3600"/>
          </a:p>
          <a:p>
            <a:r>
              <a:rPr lang="zh-CN" altLang="en-US" sz="3600"/>
              <a:t>MS COCO and Cityscapes</a:t>
            </a:r>
            <a:endParaRPr lang="zh-CN" altLang="en-US" sz="3600"/>
          </a:p>
          <a:p>
            <a:r>
              <a:rPr lang="zh-CN" altLang="en-US" sz="3600"/>
              <a:t>• Can do human pose estimation with small adaptations</a:t>
            </a:r>
            <a:endParaRPr lang="zh-CN" altLang="en-US" sz="36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9450" y="5285740"/>
            <a:ext cx="114935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400">
              <a:latin typeface="+mn-ea"/>
              <a:cs typeface="+mn-ea"/>
            </a:endParaRPr>
          </a:p>
          <a:p>
            <a:pPr algn="ctr"/>
            <a:r>
              <a:rPr lang="zh-CN" altLang="en-US" sz="2400" b="1">
                <a:latin typeface="+mn-ea"/>
                <a:cs typeface="+mn-ea"/>
              </a:rPr>
              <a:t>实例分割需要在语义分割的基础上对同类物体进行更精细的分割。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450" y="518160"/>
            <a:ext cx="10544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atin typeface="+mn-ea"/>
                <a:cs typeface="宋体" panose="02010600030101010101" pitchFamily="2" charset="-122"/>
              </a:rPr>
              <a:t>场景理解</a:t>
            </a:r>
            <a:endParaRPr lang="zh-CN" altLang="en-US" sz="4000"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1710690"/>
            <a:ext cx="5319395" cy="383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20" y="1710690"/>
            <a:ext cx="5035550" cy="3663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Mask R-CNN</a:t>
            </a:r>
            <a:r>
              <a:rPr 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优点：</a:t>
            </a:r>
            <a:endParaRPr lang="zh-CN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645" y="1768475"/>
            <a:ext cx="11268710" cy="390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（</a:t>
            </a:r>
            <a:r>
              <a:rPr lang="en-US" altLang="zh-CN" sz="3200"/>
              <a:t>1</a:t>
            </a:r>
            <a:r>
              <a:rPr lang="zh-CN" altLang="en-US" sz="3200"/>
              <a:t>）高速</a:t>
            </a:r>
            <a:endParaRPr lang="zh-CN" altLang="en-US" sz="3200"/>
          </a:p>
          <a:p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）高准确率（高的分类准确率、高的检测准确率、高的实例分割准确率等）</a:t>
            </a:r>
            <a:endParaRPr lang="zh-CN" altLang="en-US" sz="3200"/>
          </a:p>
          <a:p>
            <a:endParaRPr lang="zh-CN" altLang="en-US" sz="32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选择目标检测算法</a:t>
            </a:r>
            <a:r>
              <a:rPr lang="zh-CN" altLang="en-US" sz="2400" b="1"/>
              <a:t>Faster-rcnn</a:t>
            </a:r>
            <a:r>
              <a:rPr lang="zh-CN" altLang="en-US" sz="2400"/>
              <a:t>和语义分割算法</a:t>
            </a:r>
            <a:r>
              <a:rPr lang="zh-CN" altLang="en-US" sz="2400" b="1"/>
              <a:t>FCN</a:t>
            </a:r>
            <a:r>
              <a:rPr lang="zh-CN" altLang="en-US" sz="2400"/>
              <a:t>。Mask R-CNN比Faster-rcnn复杂，但是最终仍然可以达到5fps的速度，这和原始的Faster-rcnn的速度相当。</a:t>
            </a:r>
            <a:endParaRPr lang="zh-CN" altLang="en-US" sz="24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由于发现了</a:t>
            </a:r>
            <a:r>
              <a:rPr lang="zh-CN" altLang="en-US" sz="2400" b="1"/>
              <a:t>ROI Pooling</a:t>
            </a:r>
            <a:r>
              <a:rPr lang="zh-CN" altLang="en-US" sz="2400"/>
              <a:t>中所存在的</a:t>
            </a:r>
            <a:r>
              <a:rPr lang="zh-CN" altLang="en-US" sz="2400" b="1"/>
              <a:t>像素偏差</a:t>
            </a:r>
            <a:r>
              <a:rPr lang="zh-CN" altLang="en-US" sz="2400"/>
              <a:t>问题，提出了对应的</a:t>
            </a:r>
            <a:r>
              <a:rPr lang="zh-CN" altLang="en-US" sz="2400" b="1"/>
              <a:t>ROIAlign</a:t>
            </a:r>
            <a:r>
              <a:rPr lang="zh-CN" altLang="en-US" sz="2400"/>
              <a:t>策略，加上FCN精准的像素MASK，使得其可以获得高准确率。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967230"/>
            <a:ext cx="11219815" cy="3661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（</a:t>
            </a:r>
            <a:r>
              <a:rPr lang="en-US" altLang="zh-CN" sz="3200"/>
              <a:t>3</a:t>
            </a:r>
            <a:r>
              <a:rPr lang="zh-CN" altLang="en-US" sz="3200"/>
              <a:t>）简单直观</a:t>
            </a:r>
            <a:endParaRPr lang="zh-CN" altLang="en-US" sz="3200"/>
          </a:p>
          <a:p>
            <a:r>
              <a:rPr lang="en-US" altLang="zh-CN" sz="2400"/>
              <a:t>	</a:t>
            </a:r>
            <a:r>
              <a:rPr lang="zh-CN" altLang="en-US" sz="2400"/>
              <a:t>整个Mask R-CNN算法的思路很简单，就是在原始Faster-rcnn算法的基础上面增加了FCN来产生对应的MASK分支。即Faster-rcnn + FCN，更细致的是 RPN + ROIAlign + Fast-rcnn + FCN。</a:t>
            </a:r>
            <a:endParaRPr lang="zh-CN" altLang="en-US" sz="2000"/>
          </a:p>
          <a:p>
            <a:r>
              <a:rPr lang="zh-CN" altLang="en-US" sz="3200"/>
              <a:t>（</a:t>
            </a:r>
            <a:r>
              <a:rPr lang="en-US" altLang="zh-CN" sz="3200"/>
              <a:t>4</a:t>
            </a:r>
            <a:r>
              <a:rPr lang="zh-CN" altLang="en-US" sz="3200"/>
              <a:t>）易于使用</a:t>
            </a:r>
            <a:endParaRPr lang="zh-CN" altLang="en-US" sz="3200"/>
          </a:p>
          <a:p>
            <a:r>
              <a:rPr lang="en-US" altLang="zh-CN" sz="2400"/>
              <a:t>	</a:t>
            </a:r>
            <a:r>
              <a:rPr lang="zh-CN" altLang="en-US" sz="2400"/>
              <a:t>整个Mask R-CNN算法非常的灵活，可以用来完成多种任务，包括目标分类、目标检测、语义分割、实例分割、人体姿态识别等多个任务。除此之外，我们可以更换不同</a:t>
            </a:r>
            <a:r>
              <a:rPr lang="zh-CN" altLang="en-US" sz="2400" b="1"/>
              <a:t>backbone architecture</a:t>
            </a:r>
            <a:r>
              <a:rPr lang="zh-CN" altLang="en-US" sz="2400"/>
              <a:t>和</a:t>
            </a:r>
            <a:r>
              <a:rPr lang="zh-CN" altLang="en-US" sz="2400" b="1"/>
              <a:t>Head Architecture</a:t>
            </a:r>
            <a:r>
              <a:rPr lang="zh-CN" altLang="en-US" sz="2400"/>
              <a:t>来获得不同性能的结果。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Mask R-CNN</a:t>
            </a:r>
            <a:r>
              <a:rPr 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优点：</a:t>
            </a:r>
            <a:endParaRPr lang="zh-CN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4205" y="2499995"/>
            <a:ext cx="7637780" cy="4316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8830" y="67119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Background: R-CNN architechture</a:t>
            </a:r>
            <a:endParaRPr lang="zh-CN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595" y="1566545"/>
            <a:ext cx="82264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• Based on proposed Regions of Interest (RoI)</a:t>
            </a:r>
            <a:endParaRPr lang="zh-CN" altLang="en-US" sz="2800"/>
          </a:p>
          <a:p>
            <a:r>
              <a:rPr lang="zh-CN" altLang="en-US" sz="2800"/>
              <a:t>• Requires region warping for fixed size features</a:t>
            </a:r>
            <a:endParaRPr lang="zh-CN" altLang="en-US" sz="2800"/>
          </a:p>
          <a:p>
            <a:r>
              <a:rPr lang="zh-CN" altLang="en-US" sz="2800"/>
              <a:t>• Very inefficient pipeline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3595" y="294005"/>
            <a:ext cx="1054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Background: Fast R-CNN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845" y="1237615"/>
            <a:ext cx="7147560" cy="5518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OC_GUID" val="{ad07a84e-78b8-4380-b372-7e1a2b87529d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6509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6509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TEMPLATE_INDEX" val="20186509"/>
  <p:tag name="KSO_WM_TEMPLATE_CATEGORY" val="custom"/>
  <p:tag name="KSO_WM_TEMPLATE_THUMBS_INDEX" val="1、2、3、4、5、6、7、8、9、10、11、12、13、14、15"/>
  <p:tag name="KSO_WM_TEMPLATE_TOPIC_ID" val="2869567"/>
  <p:tag name="KSO_WM_TEMPLATE_OUTLINE_ID" val="5"/>
  <p:tag name="KSO_WM_TEMPLATE_SCENE_ID" val="1"/>
  <p:tag name="KSO_WM_TEMPLATE_JOB_ID" val="5"/>
  <p:tag name="KSO_WM_TEMPLATE_TOPIC_DEFAULT" val="0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CATEGORY" val="custom"/>
  <p:tag name="KSO_WM_TEMPLATE_INDEX" val="20186509"/>
  <p:tag name="KSO_WM_UNIT_TYPE" val="a"/>
  <p:tag name="KSO_WM_UNIT_INDEX" val="1"/>
  <p:tag name="KSO_WM_UNIT_ID" val="custom20186509_1*a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71.xml><?xml version="1.0" encoding="utf-8"?>
<p:tagLst xmlns:p="http://schemas.openxmlformats.org/presentationml/2006/main">
  <p:tag name="KSO_WM_TEMPLATE_CATEGORY" val="custom"/>
  <p:tag name="KSO_WM_TEMPLATE_INDEX" val="20186509"/>
  <p:tag name="KSO_WM_TAG_VERSION" val="1.0"/>
  <p:tag name="KSO_WM_SLIDE_ID" val="custom20186509_1"/>
  <p:tag name="KSO_WM_SLIDE_INDEX" val="1"/>
  <p:tag name="KSO_WM_SLIDE_ITEM_CNT" val="0"/>
  <p:tag name="KSO_WM_SLIDE_LAYOUT" val="a_b"/>
  <p:tag name="KSO_WM_SLIDE_LAYOUT_CNT" val="1_3"/>
  <p:tag name="KSO_WM_SLIDE_TYPE" val="title"/>
  <p:tag name="KSO_WM_SLIDE_SUBTYPE" val="pureTxt"/>
  <p:tag name="KSO_WM_TEMPLATE_THUMBS_INDEX" val="1、2、3、4、5、6、7、8、9、10、11、12、13、14、15"/>
  <p:tag name="KSO_WM_BEAUTIFY_FLAG" val="#wm#"/>
  <p:tag name="KSO_WM_TEMPLATE_TOPIC_ID" val="2869567"/>
  <p:tag name="KSO_WM_TEMPLATE_OUTLINE_ID" val="5"/>
  <p:tag name="KSO_WM_TEMPLATE_SCENE_ID" val="1"/>
  <p:tag name="KSO_WM_TEMPLATE_JOB_ID" val="5"/>
  <p:tag name="KSO_WM_TEMPLATE_TOPIC_DEFAULT" val="0"/>
</p:tagLst>
</file>

<file path=ppt/tags/tag72.xml><?xml version="1.0" encoding="utf-8"?>
<p:tagLst xmlns:p="http://schemas.openxmlformats.org/presentationml/2006/main">
  <p:tag name="KSO_WM_SLIDE_ID" val="custom20186509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6509"/>
  <p:tag name="KSO_WM_SLIDE_LAYOUT" val="a_f"/>
  <p:tag name="KSO_WM_SLIDE_LAYOUT_CNT" val="1_1"/>
  <p:tag name="KSO_WM_SLIDE_TYPE" val="text"/>
  <p:tag name="KSO_WM_SLIDE_SUBTYPE" val="pureTxt"/>
  <p:tag name="KSO_WM_SLIDE_SIZE" val="822*459"/>
  <p:tag name="KSO_WM_SLIDE_POSITION" val="68*26"/>
</p:tagLst>
</file>

<file path=ppt/tags/tag73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4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5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6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7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8.xml><?xml version="1.0" encoding="utf-8"?>
<p:tagLst xmlns:p="http://schemas.openxmlformats.org/presentationml/2006/main">
  <p:tag name="KSO_WM_TEMPLATE_CATEGORY" val="custom"/>
  <p:tag name="KSO_WM_TEMPLATE_INDEX" val="20186509"/>
</p:tagLst>
</file>

<file path=ppt/tags/tag79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1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2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84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5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6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7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8.xml><?xml version="1.0" encoding="utf-8"?>
<p:tagLst xmlns:p="http://schemas.openxmlformats.org/presentationml/2006/main">
  <p:tag name="KSO_WM_TEMPLATE_CATEGORY" val="custom"/>
  <p:tag name="KSO_WM_TEMPLATE_INDEX" val="20186509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9"/>
</p:tagLst>
</file>

<file path=ppt/theme/theme1.xml><?xml version="1.0" encoding="utf-8"?>
<a:theme xmlns:a="http://schemas.openxmlformats.org/drawingml/2006/main" name="1_Office 主题​​">
  <a:themeElements>
    <a:clrScheme name="20186509">
      <a:dk1>
        <a:srgbClr val="000000"/>
      </a:dk1>
      <a:lt1>
        <a:srgbClr val="FFFFFF"/>
      </a:lt1>
      <a:dk2>
        <a:srgbClr val="A1887F"/>
      </a:dk2>
      <a:lt2>
        <a:srgbClr val="F0F0F0"/>
      </a:lt2>
      <a:accent1>
        <a:srgbClr val="A1887F"/>
      </a:accent1>
      <a:accent2>
        <a:srgbClr val="4B578F"/>
      </a:accent2>
      <a:accent3>
        <a:srgbClr val="51CCDC"/>
      </a:accent3>
      <a:accent4>
        <a:srgbClr val="C1EEEF"/>
      </a:accent4>
      <a:accent5>
        <a:srgbClr val="DBE674"/>
      </a:accent5>
      <a:accent6>
        <a:srgbClr val="FF8A65"/>
      </a:accent6>
      <a:hlink>
        <a:srgbClr val="2ABC5D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1914</Words>
  <Application>WPS 演示</Application>
  <PresentationFormat>宽屏</PresentationFormat>
  <Paragraphs>132</Paragraphs>
  <Slides>40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黑体</vt:lpstr>
      <vt:lpstr>Arial Unicode MS</vt:lpstr>
      <vt:lpstr>Arial Black</vt:lpstr>
      <vt:lpstr>华文中宋</vt:lpstr>
      <vt:lpstr>幼圆</vt:lpstr>
      <vt:lpstr>1_Office 主题​​</vt:lpstr>
      <vt:lpstr>PowerPoint 演示文稿</vt:lpstr>
      <vt:lpstr>Mask R-CNN</vt:lpstr>
      <vt:lpstr>Mask R-CNN是什么？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长短期记忆（LSTM）</dc:title>
  <dc:creator>Wang Wenkun</dc:creator>
  <cp:lastModifiedBy>追梦</cp:lastModifiedBy>
  <cp:revision>278</cp:revision>
  <dcterms:created xsi:type="dcterms:W3CDTF">2018-10-05T07:20:00Z</dcterms:created>
  <dcterms:modified xsi:type="dcterms:W3CDTF">2019-04-28T12:10:08Z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2052-11.1.0.8612</vt:lpwstr>
  </property>
</Properties>
</file>